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Economica"/>
      <p:regular r:id="rId19"/>
      <p:bold r:id="rId20"/>
      <p:italic r:id="rId21"/>
      <p:boldItalic r:id="rId22"/>
    </p:embeddedFont>
    <p:embeddedFont>
      <p:font typeface="Lobster"/>
      <p:regular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84A034-4BDA-4DD5-A7E8-50A94AB5965A}">
  <a:tblStyle styleId="{8A84A034-4BDA-4DD5-A7E8-50A94AB5965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fntdata"/><Relationship Id="rId22" Type="http://schemas.openxmlformats.org/officeDocument/2006/relationships/font" Target="fonts/Economica-boldItalic.fntdata"/><Relationship Id="rId21" Type="http://schemas.openxmlformats.org/officeDocument/2006/relationships/font" Target="fonts/Economica-italic.fntdata"/><Relationship Id="rId24" Type="http://schemas.openxmlformats.org/officeDocument/2006/relationships/font" Target="fonts/OpenSans-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Economica-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https://zoom.us/j/96524058316?pwd=RVZEMERQV1d6eU8wNm9GcEtESllVdz09</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329a6f1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b329a6f1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aff31ef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aff31ef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72b9b7e2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72b9b7e2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9b9e06d1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9b9e06d1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d819163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d819163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b9e06d12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b9e06d12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ad8191639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ad8191639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b9e06d12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b9e06d12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2eeb00c9b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a2eeb00c9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b9e06d12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b9e06d12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a9bdcd6ab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a9bdcd6ab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productswithoutpalmoil.com/palm-oil-free-products-li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mailto:thegreencauseinitiative@gmail.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livescience.com/palm-oil.html" TargetMode="External"/><Relationship Id="rId4" Type="http://schemas.openxmlformats.org/officeDocument/2006/relationships/hyperlink" Target="https://www.wwf.org.uk/updates/8-things-know-about-palm-oil" TargetMode="External"/><Relationship Id="rId5" Type="http://schemas.openxmlformats.org/officeDocument/2006/relationships/hyperlink" Target="https://www.bbc.co.uk/newsround/39492207" TargetMode="External"/><Relationship Id="rId6" Type="http://schemas.openxmlformats.org/officeDocument/2006/relationships/hyperlink" Target="https://www.amnesty.org/en/latest/news/2016/11/palm-oil-global-brands-profiting-from-child-and-forced-labou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Palm oil </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Shalini Ramakrishnan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Conclusion</a:t>
            </a:r>
            <a:r>
              <a:rPr lang="en"/>
              <a:t> </a:t>
            </a:r>
            <a:endParaRPr/>
          </a:p>
        </p:txBody>
      </p:sp>
      <p:sp>
        <p:nvSpPr>
          <p:cNvPr id="126" name="Google Shape;126;p22"/>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Although Palm oil has many uses, it has </a:t>
            </a:r>
            <a:r>
              <a:rPr lang="en"/>
              <a:t>devastating</a:t>
            </a:r>
            <a:r>
              <a:rPr lang="en"/>
              <a:t> effects on the environment and those who work in the palm oil industry. You can change this by limiting your use of palm oil as much as possible and bringing awareness to the harmful effects of palm oil. Checking out websites like </a:t>
            </a:r>
            <a:r>
              <a:rPr lang="en" u="sng">
                <a:solidFill>
                  <a:schemeClr val="hlink"/>
                </a:solidFill>
                <a:hlinkClick r:id="rId3"/>
              </a:rPr>
              <a:t>https://productswithoutpalmoil.com/palm-oil-free-products-list/</a:t>
            </a:r>
            <a:r>
              <a:rPr lang="en"/>
              <a:t> and more can help you find more altneratives. Your actions can create a domino effect to help the environment.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nvSpPr>
        <p:spPr>
          <a:xfrm>
            <a:off x="721175" y="1058600"/>
            <a:ext cx="7835400" cy="264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400">
                <a:latin typeface="Lobster"/>
                <a:ea typeface="Lobster"/>
                <a:cs typeface="Lobster"/>
                <a:sym typeface="Lobster"/>
              </a:rPr>
              <a:t>Thank you!</a:t>
            </a:r>
            <a:endParaRPr sz="13400">
              <a:latin typeface="Lobster"/>
              <a:ea typeface="Lobster"/>
              <a:cs typeface="Lobster"/>
              <a:sym typeface="Lobster"/>
            </a:endParaRPr>
          </a:p>
        </p:txBody>
      </p:sp>
      <p:sp>
        <p:nvSpPr>
          <p:cNvPr id="132" name="Google Shape;132;p23"/>
          <p:cNvSpPr txBox="1"/>
          <p:nvPr/>
        </p:nvSpPr>
        <p:spPr>
          <a:xfrm>
            <a:off x="80250" y="4407475"/>
            <a:ext cx="5511900" cy="4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Feel free to reach out with any questions!!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Email </a:t>
            </a:r>
            <a:r>
              <a:rPr lang="en" u="sng">
                <a:solidFill>
                  <a:schemeClr val="hlink"/>
                </a:solidFill>
                <a:latin typeface="Open Sans"/>
                <a:ea typeface="Open Sans"/>
                <a:cs typeface="Open Sans"/>
                <a:sym typeface="Open Sans"/>
                <a:hlinkClick r:id="rId3"/>
              </a:rPr>
              <a:t>thegreencauseinitiative@gmail.com</a:t>
            </a:r>
            <a:r>
              <a:rPr lang="en">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a:t>
            </a:r>
            <a:r>
              <a:rPr lang="en"/>
              <a:t>urces</a:t>
            </a:r>
            <a:endParaRPr/>
          </a:p>
        </p:txBody>
      </p:sp>
      <p:sp>
        <p:nvSpPr>
          <p:cNvPr id="138" name="Google Shape;138;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hlink"/>
                </a:solidFill>
                <a:hlinkClick r:id="rId3"/>
              </a:rPr>
              <a:t>https://www.livescience.com/palm-oil.html</a:t>
            </a:r>
            <a:endParaRPr sz="1600"/>
          </a:p>
          <a:p>
            <a:pPr indent="0" lvl="0" marL="0" rtl="0" algn="l">
              <a:spcBef>
                <a:spcPts val="1600"/>
              </a:spcBef>
              <a:spcAft>
                <a:spcPts val="0"/>
              </a:spcAft>
              <a:buNone/>
            </a:pPr>
            <a:r>
              <a:rPr lang="en" sz="1600" u="sng">
                <a:solidFill>
                  <a:schemeClr val="hlink"/>
                </a:solidFill>
                <a:hlinkClick r:id="rId4"/>
              </a:rPr>
              <a:t>https://www.wwf.org.uk/updates/8-things-know-about-palm-oil</a:t>
            </a:r>
            <a:r>
              <a:rPr lang="en" sz="1600"/>
              <a:t> </a:t>
            </a:r>
            <a:endParaRPr sz="1600"/>
          </a:p>
          <a:p>
            <a:pPr indent="0" lvl="0" marL="0" rtl="0" algn="l">
              <a:spcBef>
                <a:spcPts val="1600"/>
              </a:spcBef>
              <a:spcAft>
                <a:spcPts val="0"/>
              </a:spcAft>
              <a:buNone/>
            </a:pPr>
            <a:r>
              <a:rPr lang="en" sz="1600" u="sng">
                <a:solidFill>
                  <a:schemeClr val="hlink"/>
                </a:solidFill>
                <a:hlinkClick r:id="rId5"/>
              </a:rPr>
              <a:t>https://www.bbc.co.uk/newsround/39492207</a:t>
            </a:r>
            <a:r>
              <a:rPr lang="en" sz="1600"/>
              <a:t> </a:t>
            </a:r>
            <a:endParaRPr sz="1600"/>
          </a:p>
          <a:p>
            <a:pPr indent="0" lvl="0" marL="0" rtl="0" algn="l">
              <a:spcBef>
                <a:spcPts val="1600"/>
              </a:spcBef>
              <a:spcAft>
                <a:spcPts val="1600"/>
              </a:spcAft>
              <a:buNone/>
            </a:pPr>
            <a:r>
              <a:rPr lang="en" sz="1600" u="sng">
                <a:solidFill>
                  <a:schemeClr val="hlink"/>
                </a:solidFill>
                <a:hlinkClick r:id="rId6"/>
              </a:rPr>
              <a:t>https://www.amnesty.org/en/latest/news/2016/11/palm-oil-global-brands-profiting-from-child-and-forced-labour/</a:t>
            </a:r>
            <a:r>
              <a:rPr lang="en" sz="1600"/>
              <a:t>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Palm Oil?</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Edible vegetable oil that comes from Palm trees</a:t>
            </a:r>
            <a:endParaRPr/>
          </a:p>
          <a:p>
            <a:pPr indent="-342900" lvl="0" marL="457200" rtl="0" algn="l">
              <a:spcBef>
                <a:spcPts val="0"/>
              </a:spcBef>
              <a:spcAft>
                <a:spcPts val="0"/>
              </a:spcAft>
              <a:buSzPts val="1800"/>
              <a:buChar char="●"/>
            </a:pPr>
            <a:r>
              <a:rPr lang="en"/>
              <a:t>The oil produced can be crude palm oil or palm </a:t>
            </a:r>
            <a:r>
              <a:rPr lang="en"/>
              <a:t>kernel</a:t>
            </a:r>
            <a:r>
              <a:rPr lang="en"/>
              <a:t> oil.</a:t>
            </a:r>
            <a:endParaRPr/>
          </a:p>
          <a:p>
            <a:pPr indent="-342900" lvl="0" marL="457200" rtl="0" algn="l">
              <a:spcBef>
                <a:spcPts val="0"/>
              </a:spcBef>
              <a:spcAft>
                <a:spcPts val="0"/>
              </a:spcAft>
              <a:buSzPts val="1800"/>
              <a:buChar char="●"/>
            </a:pPr>
            <a:r>
              <a:rPr lang="en"/>
              <a:t>Native to West Africa</a:t>
            </a:r>
            <a:endParaRPr/>
          </a:p>
          <a:p>
            <a:pPr indent="-317500" lvl="1" marL="914400" rtl="0" algn="l">
              <a:spcBef>
                <a:spcPts val="0"/>
              </a:spcBef>
              <a:spcAft>
                <a:spcPts val="0"/>
              </a:spcAft>
              <a:buSzPts val="1400"/>
              <a:buChar char="○"/>
            </a:pPr>
            <a:r>
              <a:rPr lang="en"/>
              <a:t>Now commonly grown in Southeast Asia</a:t>
            </a:r>
            <a:endParaRPr/>
          </a:p>
          <a:p>
            <a:pPr indent="-342900" lvl="0" marL="457200" rtl="0" algn="l">
              <a:spcBef>
                <a:spcPts val="0"/>
              </a:spcBef>
              <a:spcAft>
                <a:spcPts val="0"/>
              </a:spcAft>
              <a:buSzPts val="1800"/>
              <a:buChar char="●"/>
            </a:pPr>
            <a:r>
              <a:rPr lang="en"/>
              <a:t>Most common produced vegetable oil</a:t>
            </a:r>
            <a:endParaRPr/>
          </a:p>
          <a:p>
            <a:pPr indent="-342900" lvl="0" marL="457200" rtl="0" algn="l">
              <a:spcBef>
                <a:spcPts val="0"/>
              </a:spcBef>
              <a:spcAft>
                <a:spcPts val="0"/>
              </a:spcAft>
              <a:buSzPts val="1800"/>
              <a:buChar char="●"/>
            </a:pPr>
            <a:r>
              <a:rPr lang="en"/>
              <a:t>81.6 million tons produced </a:t>
            </a:r>
            <a:endParaRPr/>
          </a:p>
          <a:p>
            <a:pPr indent="-342900" lvl="0" marL="457200" rtl="0" algn="l">
              <a:spcBef>
                <a:spcPts val="0"/>
              </a:spcBef>
              <a:spcAft>
                <a:spcPts val="0"/>
              </a:spcAft>
              <a:buSzPts val="1800"/>
              <a:buChar char="●"/>
            </a:pPr>
            <a:r>
              <a:rPr lang="en"/>
              <a:t>Found EVERYWHERE</a:t>
            </a:r>
            <a:endParaRPr/>
          </a:p>
          <a:p>
            <a:pPr indent="0" lvl="0" marL="0" rtl="0" algn="l">
              <a:spcBef>
                <a:spcPts val="1600"/>
              </a:spcBef>
              <a:spcAft>
                <a:spcPts val="1600"/>
              </a:spcAft>
              <a:buNone/>
            </a:pPr>
            <a:r>
              <a:t/>
            </a:r>
            <a:endParaRPr/>
          </a:p>
        </p:txBody>
      </p:sp>
      <p:pic>
        <p:nvPicPr>
          <p:cNvPr descr="Malaysiakini - Palm oil vs palm kernel oil: What's the difference?" id="70" name="Google Shape;70;p14"/>
          <p:cNvPicPr preferRelativeResize="0"/>
          <p:nvPr/>
        </p:nvPicPr>
        <p:blipFill>
          <a:blip r:embed="rId3">
            <a:alphaModFix/>
          </a:blip>
          <a:stretch>
            <a:fillRect/>
          </a:stretch>
        </p:blipFill>
        <p:spPr>
          <a:xfrm>
            <a:off x="5143650" y="2197975"/>
            <a:ext cx="3810000" cy="2381250"/>
          </a:xfrm>
          <a:prstGeom prst="rect">
            <a:avLst/>
          </a:prstGeom>
          <a:noFill/>
          <a:ln>
            <a:noFill/>
          </a:ln>
        </p:spPr>
      </p:pic>
      <p:pic>
        <p:nvPicPr>
          <p:cNvPr descr="Asia Oil Palm Farm and Harvest - Oil Palm Cultivation Technology - YouTube" id="71" name="Google Shape;71;p14"/>
          <p:cNvPicPr preferRelativeResize="0"/>
          <p:nvPr/>
        </p:nvPicPr>
        <p:blipFill>
          <a:blip r:embed="rId4">
            <a:alphaModFix/>
          </a:blip>
          <a:stretch>
            <a:fillRect/>
          </a:stretch>
        </p:blipFill>
        <p:spPr>
          <a:xfrm>
            <a:off x="1137775" y="3413825"/>
            <a:ext cx="2897899" cy="1630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Pop Quiz!!!!</a:t>
            </a:r>
            <a:endParaRPr/>
          </a:p>
        </p:txBody>
      </p:sp>
      <p:sp>
        <p:nvSpPr>
          <p:cNvPr id="77" name="Google Shape;77;p15"/>
          <p:cNvSpPr txBox="1"/>
          <p:nvPr>
            <p:ph idx="1" type="body"/>
          </p:nvPr>
        </p:nvSpPr>
        <p:spPr>
          <a:xfrm>
            <a:off x="311700" y="1225225"/>
            <a:ext cx="8520600" cy="185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many tons of palm oil was produced between 2018-2019? </a:t>
            </a:r>
            <a:endParaRPr/>
          </a:p>
          <a:p>
            <a:pPr indent="-342900" lvl="0" marL="457200" rtl="0" algn="l">
              <a:spcBef>
                <a:spcPts val="1600"/>
              </a:spcBef>
              <a:spcAft>
                <a:spcPts val="0"/>
              </a:spcAft>
              <a:buSzPts val="1800"/>
              <a:buAutoNum type="alphaLcParenR"/>
            </a:pPr>
            <a:r>
              <a:rPr lang="en"/>
              <a:t>81.4</a:t>
            </a:r>
            <a:endParaRPr/>
          </a:p>
          <a:p>
            <a:pPr indent="-342900" lvl="0" marL="457200" rtl="0" algn="l">
              <a:spcBef>
                <a:spcPts val="0"/>
              </a:spcBef>
              <a:spcAft>
                <a:spcPts val="0"/>
              </a:spcAft>
              <a:buSzPts val="1800"/>
              <a:buAutoNum type="alphaLcParenR"/>
            </a:pPr>
            <a:r>
              <a:rPr lang="en"/>
              <a:t>81.6</a:t>
            </a:r>
            <a:endParaRPr/>
          </a:p>
          <a:p>
            <a:pPr indent="-342900" lvl="0" marL="457200" rtl="0" algn="l">
              <a:spcBef>
                <a:spcPts val="0"/>
              </a:spcBef>
              <a:spcAft>
                <a:spcPts val="0"/>
              </a:spcAft>
              <a:buSzPts val="1800"/>
              <a:buAutoNum type="alphaLcParenR"/>
            </a:pPr>
            <a:r>
              <a:rPr lang="en"/>
              <a:t>81.8</a:t>
            </a:r>
            <a:endParaRPr/>
          </a:p>
          <a:p>
            <a:pPr indent="-342900" lvl="0" marL="457200" rtl="0" algn="l">
              <a:spcBef>
                <a:spcPts val="0"/>
              </a:spcBef>
              <a:spcAft>
                <a:spcPts val="0"/>
              </a:spcAft>
              <a:buSzPts val="1800"/>
              <a:buAutoNum type="alphaLcParenR"/>
            </a:pPr>
            <a:r>
              <a:rPr lang="en"/>
              <a:t>82.0</a:t>
            </a:r>
            <a:endParaRPr/>
          </a:p>
          <a:p>
            <a:pPr indent="0" lvl="0" marL="0" rtl="0" algn="l">
              <a:spcBef>
                <a:spcPts val="1600"/>
              </a:spcBef>
              <a:spcAft>
                <a:spcPts val="1600"/>
              </a:spcAft>
              <a:buNone/>
            </a:pPr>
            <a:r>
              <a:t/>
            </a:r>
            <a:endParaRPr/>
          </a:p>
        </p:txBody>
      </p:sp>
      <p:sp>
        <p:nvSpPr>
          <p:cNvPr id="78" name="Google Shape;78;p15"/>
          <p:cNvSpPr txBox="1"/>
          <p:nvPr/>
        </p:nvSpPr>
        <p:spPr>
          <a:xfrm>
            <a:off x="673125" y="3542200"/>
            <a:ext cx="7547100" cy="116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chemeClr val="dk1"/>
                </a:solidFill>
                <a:highlight>
                  <a:srgbClr val="FF0000"/>
                </a:highlight>
                <a:latin typeface="Open Sans"/>
                <a:ea typeface="Open Sans"/>
                <a:cs typeface="Open Sans"/>
                <a:sym typeface="Open Sans"/>
              </a:rPr>
              <a:t>CORRECT ANSWER: B 81.6 million tons</a:t>
            </a:r>
            <a:endParaRPr>
              <a:highlight>
                <a:srgbClr val="FF0000"/>
              </a:highlight>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is Palm Oil Important?</a:t>
            </a:r>
            <a:endParaRPr/>
          </a:p>
        </p:txBody>
      </p:sp>
      <p:sp>
        <p:nvSpPr>
          <p:cNvPr id="84" name="Google Shape;84;p16"/>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Used everywhere</a:t>
            </a:r>
            <a:endParaRPr/>
          </a:p>
          <a:p>
            <a:pPr indent="-317500" lvl="1" marL="914400" rtl="0" algn="l">
              <a:spcBef>
                <a:spcPts val="0"/>
              </a:spcBef>
              <a:spcAft>
                <a:spcPts val="0"/>
              </a:spcAft>
              <a:buSzPts val="1400"/>
              <a:buChar char="○"/>
            </a:pPr>
            <a:r>
              <a:rPr lang="en"/>
              <a:t>Pizza, deodorant, donuts</a:t>
            </a:r>
            <a:endParaRPr/>
          </a:p>
          <a:p>
            <a:pPr indent="-317500" lvl="1" marL="914400" rtl="0" algn="l">
              <a:spcBef>
                <a:spcPts val="0"/>
              </a:spcBef>
              <a:spcAft>
                <a:spcPts val="0"/>
              </a:spcAft>
              <a:buSzPts val="1400"/>
              <a:buChar char="○"/>
            </a:pPr>
            <a:r>
              <a:rPr lang="en"/>
              <a:t>Found in 50% of packaged items (IUCN)</a:t>
            </a:r>
            <a:endParaRPr/>
          </a:p>
          <a:p>
            <a:pPr indent="-342900" lvl="0" marL="457200" rtl="0" algn="l">
              <a:spcBef>
                <a:spcPts val="0"/>
              </a:spcBef>
              <a:spcAft>
                <a:spcPts val="0"/>
              </a:spcAft>
              <a:buSzPts val="1800"/>
              <a:buChar char="●"/>
            </a:pPr>
            <a:r>
              <a:rPr lang="en"/>
              <a:t>Very efficient oil crop</a:t>
            </a:r>
            <a:endParaRPr/>
          </a:p>
          <a:p>
            <a:pPr indent="-342900" lvl="0" marL="457200" rtl="0" algn="l">
              <a:spcBef>
                <a:spcPts val="0"/>
              </a:spcBef>
              <a:spcAft>
                <a:spcPts val="0"/>
              </a:spcAft>
              <a:buSzPts val="1800"/>
              <a:buChar char="●"/>
            </a:pPr>
            <a:r>
              <a:rPr lang="en"/>
              <a:t>Commodity </a:t>
            </a:r>
            <a:endParaRPr/>
          </a:p>
          <a:p>
            <a:pPr indent="-317500" lvl="1" marL="914400" rtl="0" algn="l">
              <a:spcBef>
                <a:spcPts val="0"/>
              </a:spcBef>
              <a:spcAft>
                <a:spcPts val="0"/>
              </a:spcAft>
              <a:buSzPts val="1400"/>
              <a:buChar char="○"/>
            </a:pPr>
            <a:r>
              <a:rPr lang="en"/>
              <a:t>People in developing countries rely on this</a:t>
            </a:r>
            <a:endParaRPr/>
          </a:p>
          <a:p>
            <a:pPr indent="-342900" lvl="0" marL="457200" rtl="0" algn="l">
              <a:spcBef>
                <a:spcPts val="0"/>
              </a:spcBef>
              <a:spcAft>
                <a:spcPts val="0"/>
              </a:spcAft>
              <a:buSzPts val="1800"/>
              <a:buChar char="●"/>
            </a:pPr>
            <a:r>
              <a:rPr lang="en"/>
              <a:t>Versatile </a:t>
            </a:r>
            <a:endParaRPr/>
          </a:p>
          <a:p>
            <a:pPr indent="-317500" lvl="1" marL="914400" rtl="0" algn="l">
              <a:spcBef>
                <a:spcPts val="0"/>
              </a:spcBef>
              <a:spcAft>
                <a:spcPts val="0"/>
              </a:spcAft>
              <a:buSzPts val="1400"/>
              <a:buChar char="○"/>
            </a:pPr>
            <a:r>
              <a:rPr lang="en"/>
              <a:t>Long shelf life</a:t>
            </a:r>
            <a:endParaRPr/>
          </a:p>
          <a:p>
            <a:pPr indent="-317500" lvl="1" marL="914400" rtl="0" algn="l">
              <a:spcBef>
                <a:spcPts val="0"/>
              </a:spcBef>
              <a:spcAft>
                <a:spcPts val="0"/>
              </a:spcAft>
              <a:buSzPts val="1400"/>
              <a:buChar char="○"/>
            </a:pPr>
            <a:r>
              <a:rPr lang="en"/>
              <a:t>High heat resistance</a:t>
            </a:r>
            <a:endParaRPr/>
          </a:p>
          <a:p>
            <a:pPr indent="-342900" lvl="0" marL="457200" rtl="0" algn="l">
              <a:spcBef>
                <a:spcPts val="0"/>
              </a:spcBef>
              <a:spcAft>
                <a:spcPts val="0"/>
              </a:spcAft>
              <a:buSzPts val="1800"/>
              <a:buChar char="●"/>
            </a:pPr>
            <a:r>
              <a:rPr lang="en"/>
              <a:t>Cheap</a:t>
            </a:r>
            <a:endParaRPr/>
          </a:p>
          <a:p>
            <a:pPr indent="-317500" lvl="1" marL="914400" rtl="0" algn="l">
              <a:spcBef>
                <a:spcPts val="0"/>
              </a:spcBef>
              <a:spcAft>
                <a:spcPts val="0"/>
              </a:spcAft>
              <a:buSzPts val="1400"/>
              <a:buChar char="○"/>
            </a:pPr>
            <a:r>
              <a:rPr lang="en"/>
              <a:t>Low shelf price</a:t>
            </a:r>
            <a:endParaRPr/>
          </a:p>
        </p:txBody>
      </p:sp>
      <p:pic>
        <p:nvPicPr>
          <p:cNvPr id="85" name="Google Shape;85;p16"/>
          <p:cNvPicPr preferRelativeResize="0"/>
          <p:nvPr/>
        </p:nvPicPr>
        <p:blipFill>
          <a:blip r:embed="rId3">
            <a:alphaModFix/>
          </a:blip>
          <a:stretch>
            <a:fillRect/>
          </a:stretch>
        </p:blipFill>
        <p:spPr>
          <a:xfrm>
            <a:off x="4949175" y="927781"/>
            <a:ext cx="4194824" cy="22706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Before we continue…...</a:t>
            </a:r>
            <a:endParaRPr/>
          </a:p>
        </p:txBody>
      </p:sp>
      <p:sp>
        <p:nvSpPr>
          <p:cNvPr id="91" name="Google Shape;91;p17"/>
          <p:cNvSpPr txBox="1"/>
          <p:nvPr>
            <p:ph idx="1" type="body"/>
          </p:nvPr>
        </p:nvSpPr>
        <p:spPr>
          <a:xfrm>
            <a:off x="311700" y="1225225"/>
            <a:ext cx="8520600" cy="10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minute and find something in your house that has palm oil in it… </a:t>
            </a:r>
            <a:endParaRPr/>
          </a:p>
          <a:p>
            <a:pPr indent="-342900" lvl="0" marL="457200" rtl="0" algn="l">
              <a:spcBef>
                <a:spcPts val="1600"/>
              </a:spcBef>
              <a:spcAft>
                <a:spcPts val="0"/>
              </a:spcAft>
              <a:buSzPts val="1800"/>
              <a:buChar char="●"/>
            </a:pPr>
            <a:r>
              <a:rPr lang="en"/>
              <a:t>What is it?</a:t>
            </a:r>
            <a:endParaRPr/>
          </a:p>
          <a:p>
            <a:pPr indent="0" lvl="0" marL="0" rtl="0" algn="l">
              <a:spcBef>
                <a:spcPts val="1600"/>
              </a:spcBef>
              <a:spcAft>
                <a:spcPts val="1600"/>
              </a:spcAft>
              <a:buNone/>
            </a:pPr>
            <a:r>
              <a:t/>
            </a:r>
            <a:endParaRPr/>
          </a:p>
        </p:txBody>
      </p:sp>
      <p:sp>
        <p:nvSpPr>
          <p:cNvPr id="92" name="Google Shape;92;p17"/>
          <p:cNvSpPr txBox="1"/>
          <p:nvPr/>
        </p:nvSpPr>
        <p:spPr>
          <a:xfrm>
            <a:off x="304575" y="2628875"/>
            <a:ext cx="8520600" cy="73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sz="1800">
                <a:solidFill>
                  <a:schemeClr val="dk1"/>
                </a:solidFill>
                <a:latin typeface="Open Sans"/>
                <a:ea typeface="Open Sans"/>
                <a:cs typeface="Open Sans"/>
                <a:sym typeface="Open Sans"/>
              </a:rPr>
              <a:t>Try to search some alternatives of that product that doesn’t have palm oil. </a:t>
            </a:r>
            <a:endParaRPr>
              <a:latin typeface="Open Sans"/>
              <a:ea typeface="Open Sans"/>
              <a:cs typeface="Open Sans"/>
              <a:sym typeface="Open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Issues surrounding Palm Oil </a:t>
            </a:r>
            <a:endParaRPr/>
          </a:p>
        </p:txBody>
      </p:sp>
      <p:sp>
        <p:nvSpPr>
          <p:cNvPr id="98" name="Google Shape;98;p18"/>
          <p:cNvSpPr txBox="1"/>
          <p:nvPr>
            <p:ph idx="1" type="body"/>
          </p:nvPr>
        </p:nvSpPr>
        <p:spPr>
          <a:xfrm>
            <a:off x="159300" y="10728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Deforestation</a:t>
            </a:r>
            <a:endParaRPr/>
          </a:p>
          <a:p>
            <a:pPr indent="-317500" lvl="1" marL="914400" rtl="0" algn="l">
              <a:spcBef>
                <a:spcPts val="0"/>
              </a:spcBef>
              <a:spcAft>
                <a:spcPts val="0"/>
              </a:spcAft>
              <a:buSzPts val="1400"/>
              <a:buChar char="○"/>
            </a:pPr>
            <a:r>
              <a:rPr lang="en"/>
              <a:t>Destroyed habitat for orangutan species, </a:t>
            </a:r>
            <a:r>
              <a:rPr lang="en"/>
              <a:t>pygmy</a:t>
            </a:r>
            <a:r>
              <a:rPr lang="en"/>
              <a:t> elephant, and Sumatran rhino</a:t>
            </a:r>
            <a:endParaRPr/>
          </a:p>
          <a:p>
            <a:pPr indent="-317500" lvl="1" marL="914400" rtl="0" algn="l">
              <a:spcBef>
                <a:spcPts val="0"/>
              </a:spcBef>
              <a:spcAft>
                <a:spcPts val="0"/>
              </a:spcAft>
              <a:buSzPts val="1400"/>
              <a:buChar char="○"/>
            </a:pPr>
            <a:r>
              <a:rPr lang="en"/>
              <a:t>Caused 56% of the deforestation of the island of Borneo</a:t>
            </a:r>
            <a:endParaRPr/>
          </a:p>
          <a:p>
            <a:pPr indent="-342900" lvl="0" marL="457200" rtl="0" algn="l">
              <a:spcBef>
                <a:spcPts val="0"/>
              </a:spcBef>
              <a:spcAft>
                <a:spcPts val="0"/>
              </a:spcAft>
              <a:buSzPts val="1800"/>
              <a:buChar char="●"/>
            </a:pPr>
            <a:r>
              <a:rPr lang="en"/>
              <a:t>Millions of tons of carbon dioxide is emitted</a:t>
            </a:r>
            <a:endParaRPr/>
          </a:p>
          <a:p>
            <a:pPr indent="-317500" lvl="1" marL="914400" rtl="0" algn="l">
              <a:spcBef>
                <a:spcPts val="1600"/>
              </a:spcBef>
              <a:spcAft>
                <a:spcPts val="0"/>
              </a:spcAft>
              <a:buSzPts val="1400"/>
              <a:buChar char="○"/>
            </a:pPr>
            <a:r>
              <a:rPr lang="en"/>
              <a:t>The carbon rich soil being exposed</a:t>
            </a:r>
            <a:endParaRPr/>
          </a:p>
          <a:p>
            <a:pPr indent="-342900" lvl="0" marL="457200" rtl="0" algn="l">
              <a:spcBef>
                <a:spcPts val="1600"/>
              </a:spcBef>
              <a:spcAft>
                <a:spcPts val="0"/>
              </a:spcAft>
              <a:buSzPts val="1800"/>
              <a:buChar char="●"/>
            </a:pPr>
            <a:r>
              <a:rPr lang="en"/>
              <a:t>Child labour and Exploitation </a:t>
            </a:r>
            <a:endParaRPr/>
          </a:p>
          <a:p>
            <a:pPr indent="-317500" lvl="1" marL="914400" rtl="0" algn="l">
              <a:spcBef>
                <a:spcPts val="1600"/>
              </a:spcBef>
              <a:spcAft>
                <a:spcPts val="0"/>
              </a:spcAft>
              <a:buSzPts val="1400"/>
              <a:buChar char="○"/>
            </a:pPr>
            <a:r>
              <a:rPr lang="en"/>
              <a:t>Children doing physical work on plantations</a:t>
            </a:r>
            <a:endParaRPr/>
          </a:p>
          <a:p>
            <a:pPr indent="-317500" lvl="2" marL="1371600" rtl="0" algn="l">
              <a:spcBef>
                <a:spcPts val="0"/>
              </a:spcBef>
              <a:spcAft>
                <a:spcPts val="0"/>
              </a:spcAft>
              <a:buSzPts val="1400"/>
              <a:buChar char="■"/>
            </a:pPr>
            <a:r>
              <a:rPr lang="en"/>
              <a:t>Dropping out of school</a:t>
            </a:r>
            <a:endParaRPr/>
          </a:p>
          <a:p>
            <a:pPr indent="-317500" lvl="1" marL="914400" rtl="0" algn="l">
              <a:spcBef>
                <a:spcPts val="0"/>
              </a:spcBef>
              <a:spcAft>
                <a:spcPts val="0"/>
              </a:spcAft>
              <a:buSzPts val="1400"/>
              <a:buChar char="○"/>
            </a:pPr>
            <a:r>
              <a:rPr lang="en"/>
              <a:t>Toxic chemicals are used on site</a:t>
            </a:r>
            <a:endParaRPr/>
          </a:p>
          <a:p>
            <a:pPr indent="-317500" lvl="1" marL="914400" rtl="0" algn="l">
              <a:spcBef>
                <a:spcPts val="0"/>
              </a:spcBef>
              <a:spcAft>
                <a:spcPts val="0"/>
              </a:spcAft>
              <a:buSzPts val="1400"/>
              <a:buChar char="○"/>
            </a:pPr>
            <a:r>
              <a:rPr lang="en"/>
              <a:t>Long hours with physically challenging tasks</a:t>
            </a:r>
            <a:endParaRPr/>
          </a:p>
          <a:p>
            <a:pPr indent="-317500" lvl="1" marL="914400" rtl="0" algn="l">
              <a:spcBef>
                <a:spcPts val="0"/>
              </a:spcBef>
              <a:spcAft>
                <a:spcPts val="0"/>
              </a:spcAft>
              <a:buSzPts val="1400"/>
              <a:buChar char="○"/>
            </a:pPr>
            <a:r>
              <a:rPr lang="en"/>
              <a:t>Penalties </a:t>
            </a:r>
            <a:endParaRPr/>
          </a:p>
          <a:p>
            <a:pPr indent="-317500" lvl="2" marL="1371600" rtl="0" algn="l">
              <a:spcBef>
                <a:spcPts val="0"/>
              </a:spcBef>
              <a:spcAft>
                <a:spcPts val="0"/>
              </a:spcAft>
              <a:buSzPts val="1400"/>
              <a:buChar char="■"/>
            </a:pPr>
            <a:r>
              <a:rPr lang="en"/>
              <a:t>Picking up too little or unripe fruit</a:t>
            </a:r>
            <a:endParaRPr/>
          </a:p>
        </p:txBody>
      </p:sp>
      <p:pic>
        <p:nvPicPr>
          <p:cNvPr descr="Indonesia's palm oil industry rife with human-rights abuses | News |  Eco-Business | Asia Pacific" id="99" name="Google Shape;99;p18"/>
          <p:cNvPicPr preferRelativeResize="0"/>
          <p:nvPr/>
        </p:nvPicPr>
        <p:blipFill>
          <a:blip r:embed="rId3">
            <a:alphaModFix/>
          </a:blip>
          <a:stretch>
            <a:fillRect/>
          </a:stretch>
        </p:blipFill>
        <p:spPr>
          <a:xfrm>
            <a:off x="5031475" y="2271049"/>
            <a:ext cx="3891349" cy="2594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STOP!</a:t>
            </a:r>
            <a:endParaRPr/>
          </a:p>
        </p:txBody>
      </p:sp>
      <p:sp>
        <p:nvSpPr>
          <p:cNvPr id="105" name="Google Shape;105;p19"/>
          <p:cNvSpPr txBox="1"/>
          <p:nvPr>
            <p:ph idx="1" type="body"/>
          </p:nvPr>
        </p:nvSpPr>
        <p:spPr>
          <a:xfrm>
            <a:off x="311700" y="1225225"/>
            <a:ext cx="5270700" cy="190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800"/>
              <a:t>Why is d</a:t>
            </a:r>
            <a:r>
              <a:rPr lang="en" sz="2800"/>
              <a:t>eforestation</a:t>
            </a:r>
            <a:r>
              <a:rPr lang="en" sz="2800"/>
              <a:t> bad?</a:t>
            </a:r>
            <a:endParaRPr sz="2800"/>
          </a:p>
        </p:txBody>
      </p:sp>
      <p:pic>
        <p:nvPicPr>
          <p:cNvPr descr="Floor pictogram for “Stop”" id="106" name="Google Shape;106;p19"/>
          <p:cNvPicPr preferRelativeResize="0"/>
          <p:nvPr/>
        </p:nvPicPr>
        <p:blipFill>
          <a:blip r:embed="rId3">
            <a:alphaModFix/>
          </a:blip>
          <a:stretch>
            <a:fillRect/>
          </a:stretch>
        </p:blipFill>
        <p:spPr>
          <a:xfrm>
            <a:off x="5647325" y="184275"/>
            <a:ext cx="2128325" cy="2128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10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Solutions</a:t>
            </a:r>
            <a:endParaRPr/>
          </a:p>
        </p:txBody>
      </p:sp>
      <p:sp>
        <p:nvSpPr>
          <p:cNvPr id="112" name="Google Shape;112;p2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AWARENESS</a:t>
            </a:r>
            <a:endParaRPr/>
          </a:p>
          <a:p>
            <a:pPr indent="-342900" lvl="0" marL="457200" rtl="0" algn="l">
              <a:spcBef>
                <a:spcPts val="0"/>
              </a:spcBef>
              <a:spcAft>
                <a:spcPts val="0"/>
              </a:spcAft>
              <a:buSzPts val="1800"/>
              <a:buChar char="●"/>
            </a:pPr>
            <a:r>
              <a:rPr lang="en"/>
              <a:t>Limit use of palm oil products</a:t>
            </a:r>
            <a:endParaRPr/>
          </a:p>
          <a:p>
            <a:pPr indent="-342900" lvl="0" marL="457200" rtl="0" algn="l">
              <a:spcBef>
                <a:spcPts val="0"/>
              </a:spcBef>
              <a:spcAft>
                <a:spcPts val="0"/>
              </a:spcAft>
              <a:buSzPts val="1800"/>
              <a:buChar char="●"/>
            </a:pPr>
            <a:r>
              <a:rPr lang="en"/>
              <a:t>Another option is to opt for alternative resources. </a:t>
            </a:r>
            <a:endParaRPr/>
          </a:p>
          <a:p>
            <a:pPr indent="-342900" lvl="1" marL="914400" rtl="0" algn="l">
              <a:spcBef>
                <a:spcPts val="0"/>
              </a:spcBef>
              <a:spcAft>
                <a:spcPts val="0"/>
              </a:spcAft>
              <a:buSzPts val="1800"/>
              <a:buChar char="○"/>
            </a:pPr>
            <a:r>
              <a:rPr lang="en" sz="1800"/>
              <a:t>shea oils, jojoba oils, and sal oils</a:t>
            </a:r>
            <a:r>
              <a:rPr lang="en" sz="1800"/>
              <a:t> </a:t>
            </a:r>
            <a:endParaRPr sz="1800">
              <a:solidFill>
                <a:srgbClr val="0A0A0A"/>
              </a:solidFill>
              <a:highlight>
                <a:srgbClr val="FFFFFF"/>
              </a:highlight>
            </a:endParaRPr>
          </a:p>
        </p:txBody>
      </p:sp>
      <p:pic>
        <p:nvPicPr>
          <p:cNvPr descr="PALM OIL - Products on Australian shelves that contain Palm Oil &amp; their  safer alternatives | Palm oil free products, Palm oil, Licorice" id="113" name="Google Shape;113;p20"/>
          <p:cNvPicPr preferRelativeResize="0"/>
          <p:nvPr/>
        </p:nvPicPr>
        <p:blipFill>
          <a:blip r:embed="rId3">
            <a:alphaModFix/>
          </a:blip>
          <a:stretch>
            <a:fillRect/>
          </a:stretch>
        </p:blipFill>
        <p:spPr>
          <a:xfrm>
            <a:off x="4842380" y="2258175"/>
            <a:ext cx="3097295" cy="2321050"/>
          </a:xfrm>
          <a:prstGeom prst="rect">
            <a:avLst/>
          </a:prstGeom>
          <a:noFill/>
          <a:ln>
            <a:noFill/>
          </a:ln>
        </p:spPr>
      </p:pic>
      <p:pic>
        <p:nvPicPr>
          <p:cNvPr descr="8 palm oil free alternatives to your favourite products you can buy in the  UK | London Evening Standard | Evening Standard" id="114" name="Google Shape;114;p20"/>
          <p:cNvPicPr preferRelativeResize="0"/>
          <p:nvPr/>
        </p:nvPicPr>
        <p:blipFill>
          <a:blip r:embed="rId4">
            <a:alphaModFix/>
          </a:blip>
          <a:stretch>
            <a:fillRect/>
          </a:stretch>
        </p:blipFill>
        <p:spPr>
          <a:xfrm>
            <a:off x="493775" y="2628550"/>
            <a:ext cx="2172074" cy="2172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Alternatives</a:t>
            </a:r>
            <a:endParaRPr/>
          </a:p>
        </p:txBody>
      </p:sp>
      <p:graphicFrame>
        <p:nvGraphicFramePr>
          <p:cNvPr id="120" name="Google Shape;120;p21"/>
          <p:cNvGraphicFramePr/>
          <p:nvPr/>
        </p:nvGraphicFramePr>
        <p:xfrm>
          <a:off x="605900" y="1332475"/>
          <a:ext cx="3000000" cy="3000000"/>
        </p:xfrm>
        <a:graphic>
          <a:graphicData uri="http://schemas.openxmlformats.org/drawingml/2006/table">
            <a:tbl>
              <a:tblPr>
                <a:noFill/>
                <a:tableStyleId>{8A84A034-4BDA-4DD5-A7E8-50A94AB5965A}</a:tableStyleId>
              </a:tblPr>
              <a:tblGrid>
                <a:gridCol w="3619500"/>
                <a:gridCol w="3619500"/>
              </a:tblGrid>
              <a:tr h="381000">
                <a:tc>
                  <a:txBody>
                    <a:bodyPr/>
                    <a:lstStyle/>
                    <a:p>
                      <a:pPr indent="0" lvl="0" marL="0" rtl="0" algn="l">
                        <a:spcBef>
                          <a:spcPts val="0"/>
                        </a:spcBef>
                        <a:spcAft>
                          <a:spcPts val="0"/>
                        </a:spcAft>
                        <a:buNone/>
                      </a:pPr>
                      <a:r>
                        <a:rPr lang="en"/>
                        <a:t>Products with Palm Oil</a:t>
                      </a:r>
                      <a:endParaRPr/>
                    </a:p>
                  </a:txBody>
                  <a:tcPr marT="91425" marB="91425" marR="91425" marL="91425"/>
                </a:tc>
                <a:tc>
                  <a:txBody>
                    <a:bodyPr/>
                    <a:lstStyle/>
                    <a:p>
                      <a:pPr indent="0" lvl="0" marL="0" rtl="0" algn="l">
                        <a:spcBef>
                          <a:spcPts val="0"/>
                        </a:spcBef>
                        <a:spcAft>
                          <a:spcPts val="0"/>
                        </a:spcAft>
                        <a:buNone/>
                      </a:pPr>
                      <a:r>
                        <a:rPr lang="en"/>
                        <a:t>Products without Palm Oil</a:t>
                      </a:r>
                      <a:endParaRPr/>
                    </a:p>
                  </a:txBody>
                  <a:tcPr marT="91425" marB="91425" marR="91425" marL="91425"/>
                </a:tc>
              </a:tr>
              <a:tr h="381000">
                <a:tc>
                  <a:txBody>
                    <a:bodyPr/>
                    <a:lstStyle/>
                    <a:p>
                      <a:pPr indent="0" lvl="0" marL="0" rtl="0" algn="l">
                        <a:spcBef>
                          <a:spcPts val="0"/>
                        </a:spcBef>
                        <a:spcAft>
                          <a:spcPts val="0"/>
                        </a:spcAft>
                        <a:buNone/>
                      </a:pPr>
                      <a:r>
                        <a:rPr lang="en"/>
                        <a:t>Skippy (Peanut Butter)</a:t>
                      </a:r>
                      <a:endParaRPr/>
                    </a:p>
                  </a:txBody>
                  <a:tcPr marT="91425" marB="91425" marR="91425" marL="91425"/>
                </a:tc>
                <a:tc>
                  <a:txBody>
                    <a:bodyPr/>
                    <a:lstStyle/>
                    <a:p>
                      <a:pPr indent="0" lvl="0" marL="0" rtl="0" algn="l">
                        <a:spcBef>
                          <a:spcPts val="0"/>
                        </a:spcBef>
                        <a:spcAft>
                          <a:spcPts val="0"/>
                        </a:spcAft>
                        <a:buNone/>
                      </a:pPr>
                      <a:r>
                        <a:rPr lang="en"/>
                        <a:t>Whole Earth, Meridian (Peanut Butter)</a:t>
                      </a:r>
                      <a:endParaRPr/>
                    </a:p>
                  </a:txBody>
                  <a:tcPr marT="91425" marB="91425" marR="91425" marL="91425"/>
                </a:tc>
              </a:tr>
              <a:tr h="381000">
                <a:tc>
                  <a:txBody>
                    <a:bodyPr/>
                    <a:lstStyle/>
                    <a:p>
                      <a:pPr indent="0" lvl="0" marL="0" rtl="0" algn="l">
                        <a:spcBef>
                          <a:spcPts val="0"/>
                        </a:spcBef>
                        <a:spcAft>
                          <a:spcPts val="0"/>
                        </a:spcAft>
                        <a:buNone/>
                      </a:pPr>
                      <a:r>
                        <a:rPr lang="en"/>
                        <a:t>Wall’s Soft Scoop</a:t>
                      </a:r>
                      <a:endParaRPr/>
                    </a:p>
                  </a:txBody>
                  <a:tcPr marT="91425" marB="91425" marR="91425" marL="91425"/>
                </a:tc>
                <a:tc>
                  <a:txBody>
                    <a:bodyPr/>
                    <a:lstStyle/>
                    <a:p>
                      <a:pPr indent="0" lvl="0" marL="0" rtl="0" algn="l">
                        <a:spcBef>
                          <a:spcPts val="0"/>
                        </a:spcBef>
                        <a:spcAft>
                          <a:spcPts val="0"/>
                        </a:spcAft>
                        <a:buNone/>
                      </a:pPr>
                      <a:r>
                        <a:rPr lang="en"/>
                        <a:t>Ben &amp; Jerry’s</a:t>
                      </a:r>
                      <a:endParaRPr/>
                    </a:p>
                  </a:txBody>
                  <a:tcPr marT="91425" marB="91425" marR="91425" marL="91425"/>
                </a:tc>
              </a:tr>
              <a:tr h="381000">
                <a:tc>
                  <a:txBody>
                    <a:bodyPr/>
                    <a:lstStyle/>
                    <a:p>
                      <a:pPr indent="0" lvl="0" marL="0" rtl="0" algn="l">
                        <a:spcBef>
                          <a:spcPts val="0"/>
                        </a:spcBef>
                        <a:spcAft>
                          <a:spcPts val="0"/>
                        </a:spcAft>
                        <a:buNone/>
                      </a:pPr>
                      <a:r>
                        <a:rPr lang="en"/>
                        <a:t>Cadbury’s Dairy Milk Chocolate</a:t>
                      </a:r>
                      <a:endParaRPr/>
                    </a:p>
                  </a:txBody>
                  <a:tcPr marT="91425" marB="91425" marR="91425" marL="91425"/>
                </a:tc>
                <a:tc>
                  <a:txBody>
                    <a:bodyPr/>
                    <a:lstStyle/>
                    <a:p>
                      <a:pPr indent="0" lvl="0" marL="0" rtl="0" algn="l">
                        <a:spcBef>
                          <a:spcPts val="0"/>
                        </a:spcBef>
                        <a:spcAft>
                          <a:spcPts val="0"/>
                        </a:spcAft>
                        <a:buNone/>
                      </a:pPr>
                      <a:r>
                        <a:rPr lang="en"/>
                        <a:t>Divine</a:t>
                      </a:r>
                      <a:endParaRPr/>
                    </a:p>
                  </a:txBody>
                  <a:tcPr marT="91425" marB="91425" marR="91425" marL="91425"/>
                </a:tc>
              </a:tr>
              <a:tr h="381000">
                <a:tc>
                  <a:txBody>
                    <a:bodyPr/>
                    <a:lstStyle/>
                    <a:p>
                      <a:pPr indent="0" lvl="0" marL="0" rtl="0" algn="l">
                        <a:spcBef>
                          <a:spcPts val="0"/>
                        </a:spcBef>
                        <a:spcAft>
                          <a:spcPts val="0"/>
                        </a:spcAft>
                        <a:buNone/>
                      </a:pPr>
                      <a:r>
                        <a:rPr lang="en"/>
                        <a:t>Ritz Crackers</a:t>
                      </a:r>
                      <a:endParaRPr/>
                    </a:p>
                  </a:txBody>
                  <a:tcPr marT="91425" marB="91425" marR="91425" marL="91425"/>
                </a:tc>
                <a:tc>
                  <a:txBody>
                    <a:bodyPr/>
                    <a:lstStyle/>
                    <a:p>
                      <a:pPr indent="0" lvl="0" marL="0" rtl="0" algn="l">
                        <a:spcBef>
                          <a:spcPts val="0"/>
                        </a:spcBef>
                        <a:spcAft>
                          <a:spcPts val="0"/>
                        </a:spcAft>
                        <a:buNone/>
                      </a:pPr>
                      <a:r>
                        <a:rPr lang="en"/>
                        <a:t>Hippeas, Yoyo</a:t>
                      </a:r>
                      <a:endParaRPr/>
                    </a:p>
                  </a:txBody>
                  <a:tcPr marT="91425" marB="91425" marR="91425" marL="91425"/>
                </a:tc>
              </a:tr>
              <a:tr h="381000">
                <a:tc>
                  <a:txBody>
                    <a:bodyPr/>
                    <a:lstStyle/>
                    <a:p>
                      <a:pPr indent="0" lvl="0" marL="0" rtl="0" algn="l">
                        <a:spcBef>
                          <a:spcPts val="0"/>
                        </a:spcBef>
                        <a:spcAft>
                          <a:spcPts val="0"/>
                        </a:spcAft>
                        <a:buNone/>
                      </a:pPr>
                      <a:r>
                        <a:rPr lang="en"/>
                        <a:t>Oreos</a:t>
                      </a:r>
                      <a:endParaRPr/>
                    </a:p>
                  </a:txBody>
                  <a:tcPr marT="91425" marB="91425" marR="91425" marL="91425"/>
                </a:tc>
                <a:tc>
                  <a:txBody>
                    <a:bodyPr/>
                    <a:lstStyle/>
                    <a:p>
                      <a:pPr indent="0" lvl="0" marL="0" rtl="0" algn="l">
                        <a:spcBef>
                          <a:spcPts val="0"/>
                        </a:spcBef>
                        <a:spcAft>
                          <a:spcPts val="0"/>
                        </a:spcAft>
                        <a:buNone/>
                      </a:pPr>
                      <a:r>
                        <a:rPr lang="en"/>
                        <a:t>All shortbread, M&amp;S all butter cookies</a:t>
                      </a:r>
                      <a:endParaRPr/>
                    </a:p>
                  </a:txBody>
                  <a:tcPr marT="91425" marB="91425" marR="91425" marL="91425"/>
                </a:tc>
              </a:tr>
              <a:tr h="381000">
                <a:tc>
                  <a:txBody>
                    <a:bodyPr/>
                    <a:lstStyle/>
                    <a:p>
                      <a:pPr indent="0" lvl="0" marL="0" rtl="0" algn="l">
                        <a:spcBef>
                          <a:spcPts val="0"/>
                        </a:spcBef>
                        <a:spcAft>
                          <a:spcPts val="0"/>
                        </a:spcAft>
                        <a:buNone/>
                      </a:pPr>
                      <a:r>
                        <a:rPr lang="en"/>
                        <a:t>Head &amp; Shoulders (shampoo)</a:t>
                      </a:r>
                      <a:endParaRPr/>
                    </a:p>
                  </a:txBody>
                  <a:tcPr marT="91425" marB="91425" marR="91425" marL="91425"/>
                </a:tc>
                <a:tc>
                  <a:txBody>
                    <a:bodyPr/>
                    <a:lstStyle/>
                    <a:p>
                      <a:pPr indent="0" lvl="0" marL="0" rtl="0" algn="l">
                        <a:spcBef>
                          <a:spcPts val="0"/>
                        </a:spcBef>
                        <a:spcAft>
                          <a:spcPts val="0"/>
                        </a:spcAft>
                        <a:buNone/>
                      </a:pPr>
                      <a:r>
                        <a:rPr lang="en"/>
                        <a:t>Matrix Biolace Shampoo</a:t>
                      </a:r>
                      <a:endParaRPr/>
                    </a:p>
                  </a:txBody>
                  <a:tcPr marT="91425" marB="91425" marR="91425" marL="91425"/>
                </a:tc>
              </a:tr>
              <a:tr h="381000">
                <a:tc>
                  <a:txBody>
                    <a:bodyPr/>
                    <a:lstStyle/>
                    <a:p>
                      <a:pPr indent="0" lvl="0" marL="0" rtl="0" algn="l">
                        <a:spcBef>
                          <a:spcPts val="0"/>
                        </a:spcBef>
                        <a:spcAft>
                          <a:spcPts val="0"/>
                        </a:spcAft>
                        <a:buNone/>
                      </a:pPr>
                      <a:r>
                        <a:rPr lang="en"/>
                        <a:t>Dove Original (soap)</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a:solidFill>
                            <a:schemeClr val="dk1"/>
                          </a:solidFill>
                        </a:rPr>
                        <a:t>Lush soaps</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